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814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2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063C8-C946-4C2F-AE48-4542B1E63293}" type="datetimeFigureOut">
              <a:rPr lang="en-AU" smtClean="0"/>
              <a:t>28/04/2022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69B78-5812-422E-AA91-380E359D9B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0633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681787"/>
            <a:ext cx="8750968" cy="6179593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8975558" y="622559"/>
            <a:ext cx="288627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AU" sz="1400" dirty="0">
                <a:solidFill>
                  <a:srgbClr val="FF0000"/>
                </a:solidFill>
              </a:rPr>
              <a:t>Instructions:</a:t>
            </a:r>
          </a:p>
          <a:p>
            <a:pPr>
              <a:spcAft>
                <a:spcPts val="600"/>
              </a:spcAft>
            </a:pPr>
            <a:r>
              <a:rPr lang="en-AU" sz="1000" dirty="0"/>
              <a:t>The workers on this construction site are not working very safely. </a:t>
            </a:r>
          </a:p>
          <a:p>
            <a:r>
              <a:rPr lang="en-AU" sz="1000" dirty="0"/>
              <a:t>Drag the items below onto the image where you spot a workplace hazard. A person/group of people may be at risk of more than one hazard. At the end of the task you should have placed all hazards onto the picture.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40106" y="23045"/>
            <a:ext cx="10485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/>
              <a:t>Can you spot all the hazards on this construction site?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8238" y="6643154"/>
            <a:ext cx="11808000" cy="216000"/>
          </a:xfrm>
          <a:prstGeom prst="rect">
            <a:avLst/>
          </a:prstGeom>
          <a:solidFill>
            <a:srgbClr val="1D428A"/>
          </a:solidFill>
          <a:ln>
            <a:solidFill>
              <a:srgbClr val="1D4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413" y="5971725"/>
            <a:ext cx="774000" cy="892842"/>
          </a:xfrm>
          <a:prstGeom prst="rect">
            <a:avLst/>
          </a:prstGeom>
        </p:spPr>
      </p:pic>
      <p:sp>
        <p:nvSpPr>
          <p:cNvPr id="31" name="TextBox 30"/>
          <p:cNvSpPr txBox="1"/>
          <p:nvPr userDrawn="1"/>
        </p:nvSpPr>
        <p:spPr>
          <a:xfrm>
            <a:off x="6209352" y="6627168"/>
            <a:ext cx="23903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900" dirty="0">
                <a:solidFill>
                  <a:schemeClr val="bg1"/>
                </a:solidFill>
              </a:rPr>
              <a:t>Image and concept courtesy of Safe Work NSW</a:t>
            </a: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085" y="6112616"/>
            <a:ext cx="1889957" cy="40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45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504E-75D5-4C9C-854F-06F913E960DD}" type="datetimeFigureOut">
              <a:rPr lang="en-AU" smtClean="0"/>
              <a:t>28/04/2022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73B8-51B4-4CBF-90E1-24BBD11A40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4058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504E-75D5-4C9C-854F-06F913E960DD}" type="datetimeFigureOut">
              <a:rPr lang="en-AU" smtClean="0"/>
              <a:t>28/04/2022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73B8-51B4-4CBF-90E1-24BBD11A40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3533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504E-75D5-4C9C-854F-06F913E960DD}" type="datetimeFigureOut">
              <a:rPr lang="en-AU" smtClean="0"/>
              <a:t>28/04/2022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73B8-51B4-4CBF-90E1-24BBD11A40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1910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504E-75D5-4C9C-854F-06F913E960DD}" type="datetimeFigureOut">
              <a:rPr lang="en-AU" smtClean="0"/>
              <a:t>28/04/2022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73B8-51B4-4CBF-90E1-24BBD11A40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751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504E-75D5-4C9C-854F-06F913E960DD}" type="datetimeFigureOut">
              <a:rPr lang="en-AU" smtClean="0"/>
              <a:t>28/04/2022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73B8-51B4-4CBF-90E1-24BBD11A40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8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504E-75D5-4C9C-854F-06F913E960DD}" type="datetimeFigureOut">
              <a:rPr lang="en-AU" smtClean="0"/>
              <a:t>28/04/2022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73B8-51B4-4CBF-90E1-24BBD11A40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0757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504E-75D5-4C9C-854F-06F913E960DD}" type="datetimeFigureOut">
              <a:rPr lang="en-AU" smtClean="0"/>
              <a:t>28/04/2022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73B8-51B4-4CBF-90E1-24BBD11A40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923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504E-75D5-4C9C-854F-06F913E960DD}" type="datetimeFigureOut">
              <a:rPr lang="en-AU" smtClean="0"/>
              <a:t>28/04/2022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73B8-51B4-4CBF-90E1-24BBD11A40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3354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504E-75D5-4C9C-854F-06F913E960DD}" type="datetimeFigureOut">
              <a:rPr lang="en-AU" smtClean="0"/>
              <a:t>28/04/2022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73B8-51B4-4CBF-90E1-24BBD11A40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6140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504E-75D5-4C9C-854F-06F913E960DD}" type="datetimeFigureOut">
              <a:rPr lang="en-AU" smtClean="0"/>
              <a:t>28/04/2022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73B8-51B4-4CBF-90E1-24BBD11A40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2815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C504E-75D5-4C9C-854F-06F913E960DD}" type="datetimeFigureOut">
              <a:rPr lang="en-AU" smtClean="0"/>
              <a:t>28/04/2022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373B8-51B4-4CBF-90E1-24BBD11A40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227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0E25BC8-462A-4AEE-ACCA-E5F9C376E6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873" y="5168442"/>
            <a:ext cx="1740148" cy="482143"/>
          </a:xfrm>
          <a:prstGeom prst="rect">
            <a:avLst/>
          </a:prstGeom>
        </p:spPr>
      </p:pic>
      <p:pic>
        <p:nvPicPr>
          <p:cNvPr id="20" name="Picture 1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1E4EF11-BA53-4886-9F81-052F158CEB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808" y="4212692"/>
            <a:ext cx="1953510" cy="484914"/>
          </a:xfrm>
          <a:prstGeom prst="rect">
            <a:avLst/>
          </a:prstGeom>
        </p:spPr>
      </p:pic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409A618-5BB6-4914-A6C7-45F498F509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507" y="2641891"/>
            <a:ext cx="1091749" cy="484914"/>
          </a:xfrm>
          <a:prstGeom prst="rect">
            <a:avLst/>
          </a:prstGeom>
        </p:spPr>
      </p:pic>
      <p:pic>
        <p:nvPicPr>
          <p:cNvPr id="27" name="Picture 2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13BDB3B-2070-46E7-979B-DE0F25604A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919" y="3586235"/>
            <a:ext cx="1524015" cy="482143"/>
          </a:xfrm>
          <a:prstGeom prst="rect">
            <a:avLst/>
          </a:prstGeom>
        </p:spPr>
      </p:pic>
      <p:pic>
        <p:nvPicPr>
          <p:cNvPr id="29" name="Picture 2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6AE6202-6E7E-4EA6-90B8-FF9AEAD5C4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815" y="4854110"/>
            <a:ext cx="2216749" cy="482143"/>
          </a:xfrm>
          <a:prstGeom prst="rect">
            <a:avLst/>
          </a:prstGeom>
        </p:spPr>
      </p:pic>
      <p:pic>
        <p:nvPicPr>
          <p:cNvPr id="31" name="Picture 30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1736741-6FAC-48DB-BE4C-DF5239997C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734" y="5185167"/>
            <a:ext cx="1704126" cy="484914"/>
          </a:xfrm>
          <a:prstGeom prst="rect">
            <a:avLst/>
          </a:prstGeom>
        </p:spPr>
      </p:pic>
      <p:pic>
        <p:nvPicPr>
          <p:cNvPr id="37" name="Picture 36" descr="Text&#10;&#10;Description automatically generated with medium confidence">
            <a:extLst>
              <a:ext uri="{FF2B5EF4-FFF2-40B4-BE49-F238E27FC236}">
                <a16:creationId xmlns:a16="http://schemas.microsoft.com/office/drawing/2014/main" id="{9649FC12-FC06-4686-B5E4-6C16A956C8F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512" y="4536707"/>
            <a:ext cx="2180727" cy="482143"/>
          </a:xfrm>
          <a:prstGeom prst="rect">
            <a:avLst/>
          </a:prstGeom>
        </p:spPr>
      </p:pic>
      <p:pic>
        <p:nvPicPr>
          <p:cNvPr id="39" name="Picture 38" descr="Graphical user interface&#10;&#10;Description automatically generated">
            <a:extLst>
              <a:ext uri="{FF2B5EF4-FFF2-40B4-BE49-F238E27FC236}">
                <a16:creationId xmlns:a16="http://schemas.microsoft.com/office/drawing/2014/main" id="{2E807B8F-C904-4363-8B76-8D52DBBA0C9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919" y="2963895"/>
            <a:ext cx="1161022" cy="484914"/>
          </a:xfrm>
          <a:prstGeom prst="rect">
            <a:avLst/>
          </a:prstGeom>
        </p:spPr>
      </p:pic>
      <p:pic>
        <p:nvPicPr>
          <p:cNvPr id="44" name="Picture 4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FA50FC4-436F-42F0-9D44-B713DFCFA06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583" y="4206598"/>
            <a:ext cx="1560037" cy="482143"/>
          </a:xfrm>
          <a:prstGeom prst="rect">
            <a:avLst/>
          </a:prstGeom>
        </p:spPr>
      </p:pic>
      <p:pic>
        <p:nvPicPr>
          <p:cNvPr id="46" name="Picture 45" descr="Graphical user interface&#10;&#10;Description automatically generated">
            <a:extLst>
              <a:ext uri="{FF2B5EF4-FFF2-40B4-BE49-F238E27FC236}">
                <a16:creationId xmlns:a16="http://schemas.microsoft.com/office/drawing/2014/main" id="{E9C5BCA4-859B-495F-9584-74CDF85A8B5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154" y="2192837"/>
            <a:ext cx="1280172" cy="620690"/>
          </a:xfrm>
          <a:prstGeom prst="rect">
            <a:avLst/>
          </a:prstGeom>
        </p:spPr>
      </p:pic>
      <p:pic>
        <p:nvPicPr>
          <p:cNvPr id="49" name="Picture 4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979BA81-5A0F-4782-88AB-3315F2C96B2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919" y="5486621"/>
            <a:ext cx="1884236" cy="482143"/>
          </a:xfrm>
          <a:prstGeom prst="rect">
            <a:avLst/>
          </a:prstGeom>
        </p:spPr>
      </p:pic>
      <p:pic>
        <p:nvPicPr>
          <p:cNvPr id="51" name="Picture 50" descr="Graphical user interface&#10;&#10;Description automatically generated">
            <a:extLst>
              <a:ext uri="{FF2B5EF4-FFF2-40B4-BE49-F238E27FC236}">
                <a16:creationId xmlns:a16="http://schemas.microsoft.com/office/drawing/2014/main" id="{6F2B16A7-0F9A-46B5-9992-804A174DEBA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919" y="3902630"/>
            <a:ext cx="936576" cy="482143"/>
          </a:xfrm>
          <a:prstGeom prst="rect">
            <a:avLst/>
          </a:prstGeom>
        </p:spPr>
      </p:pic>
      <p:pic>
        <p:nvPicPr>
          <p:cNvPr id="53" name="Picture 52" descr="Text&#10;&#10;Description automatically generated with medium confidence">
            <a:extLst>
              <a:ext uri="{FF2B5EF4-FFF2-40B4-BE49-F238E27FC236}">
                <a16:creationId xmlns:a16="http://schemas.microsoft.com/office/drawing/2014/main" id="{FEB14078-6256-468B-A5C0-5AF663C9624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924" y="2968847"/>
            <a:ext cx="1956281" cy="756466"/>
          </a:xfrm>
          <a:prstGeom prst="rect">
            <a:avLst/>
          </a:prstGeom>
        </p:spPr>
      </p:pic>
      <p:pic>
        <p:nvPicPr>
          <p:cNvPr id="54" name="Picture 53" descr="Text&#10;&#10;Description automatically generated with medium confidence">
            <a:extLst>
              <a:ext uri="{FF2B5EF4-FFF2-40B4-BE49-F238E27FC236}">
                <a16:creationId xmlns:a16="http://schemas.microsoft.com/office/drawing/2014/main" id="{51030FD7-934D-41D3-A5AB-87B46E79007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439" y="2033888"/>
            <a:ext cx="1956281" cy="756466"/>
          </a:xfrm>
          <a:prstGeom prst="rect">
            <a:avLst/>
          </a:prstGeom>
        </p:spPr>
      </p:pic>
      <p:pic>
        <p:nvPicPr>
          <p:cNvPr id="55" name="Picture 54" descr="Text&#10;&#10;Description automatically generated with medium confidence">
            <a:extLst>
              <a:ext uri="{FF2B5EF4-FFF2-40B4-BE49-F238E27FC236}">
                <a16:creationId xmlns:a16="http://schemas.microsoft.com/office/drawing/2014/main" id="{1C3B50FB-05CF-4EF8-8BA8-591BD1FD7DE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924" y="3590955"/>
            <a:ext cx="1956281" cy="756466"/>
          </a:xfrm>
          <a:prstGeom prst="rect">
            <a:avLst/>
          </a:prstGeom>
        </p:spPr>
      </p:pic>
      <p:pic>
        <p:nvPicPr>
          <p:cNvPr id="56" name="Picture 55" descr="Graphical user interface&#10;&#10;Description automatically generated">
            <a:extLst>
              <a:ext uri="{FF2B5EF4-FFF2-40B4-BE49-F238E27FC236}">
                <a16:creationId xmlns:a16="http://schemas.microsoft.com/office/drawing/2014/main" id="{277C9D01-3387-4715-9655-3BB20D4343E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435" y="3283915"/>
            <a:ext cx="936576" cy="482143"/>
          </a:xfrm>
          <a:prstGeom prst="rect">
            <a:avLst/>
          </a:prstGeom>
        </p:spPr>
      </p:pic>
      <p:pic>
        <p:nvPicPr>
          <p:cNvPr id="57" name="Picture 56" descr="Graphical user interface&#10;&#10;Description automatically generated">
            <a:extLst>
              <a:ext uri="{FF2B5EF4-FFF2-40B4-BE49-F238E27FC236}">
                <a16:creationId xmlns:a16="http://schemas.microsoft.com/office/drawing/2014/main" id="{CA110FDC-1A19-431A-969D-146DA7D5250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123" y="4541664"/>
            <a:ext cx="936576" cy="482143"/>
          </a:xfrm>
          <a:prstGeom prst="rect">
            <a:avLst/>
          </a:prstGeom>
        </p:spPr>
      </p:pic>
      <p:pic>
        <p:nvPicPr>
          <p:cNvPr id="58" name="Picture 57" descr="Graphical user interface&#10;&#10;Description automatically generated">
            <a:extLst>
              <a:ext uri="{FF2B5EF4-FFF2-40B4-BE49-F238E27FC236}">
                <a16:creationId xmlns:a16="http://schemas.microsoft.com/office/drawing/2014/main" id="{81550E03-7351-47FD-AB1D-3EE5CCF17BA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846" y="4855058"/>
            <a:ext cx="936576" cy="482143"/>
          </a:xfrm>
          <a:prstGeom prst="rect">
            <a:avLst/>
          </a:prstGeom>
        </p:spPr>
      </p:pic>
      <p:pic>
        <p:nvPicPr>
          <p:cNvPr id="59" name="Picture 5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2CA42275-60E4-4177-BE60-1473B51CCB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739" y="5487060"/>
            <a:ext cx="1704126" cy="484914"/>
          </a:xfrm>
          <a:prstGeom prst="rect">
            <a:avLst/>
          </a:prstGeom>
        </p:spPr>
      </p:pic>
      <p:pic>
        <p:nvPicPr>
          <p:cNvPr id="60" name="Picture 5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3B413C6-D675-4FCF-918A-9D25F95C8E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387" y="2649053"/>
            <a:ext cx="1953510" cy="48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311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SA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 site - Hazard identification activity</dc:title>
  <dc:creator>Hansen, Kim (DTF)</dc:creator>
  <cp:lastModifiedBy>Hansen, Kim (DTF)</cp:lastModifiedBy>
  <cp:revision>36</cp:revision>
  <dcterms:created xsi:type="dcterms:W3CDTF">2021-02-04T02:56:40Z</dcterms:created>
  <dcterms:modified xsi:type="dcterms:W3CDTF">2022-04-28T05:14:17Z</dcterms:modified>
</cp:coreProperties>
</file>