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681787"/>
            <a:ext cx="8750968" cy="6179593"/>
          </a:xfrm>
          <a:prstGeom prst="rect">
            <a:avLst/>
          </a:prstGeom>
        </p:spPr>
      </p:pic>
      <p:sp>
        <p:nvSpPr>
          <p:cNvPr id="8" name="TextBox 7"/>
          <p:cNvSpPr txBox="1"/>
          <p:nvPr userDrawn="1"/>
        </p:nvSpPr>
        <p:spPr>
          <a:xfrm>
            <a:off x="4653807" y="6198368"/>
            <a:ext cx="71045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Trip hazard</a:t>
            </a:r>
          </a:p>
        </p:txBody>
      </p:sp>
      <p:sp>
        <p:nvSpPr>
          <p:cNvPr id="9" name="TextBox 8"/>
          <p:cNvSpPr txBox="1"/>
          <p:nvPr userDrawn="1"/>
        </p:nvSpPr>
        <p:spPr>
          <a:xfrm>
            <a:off x="3130331" y="5881784"/>
            <a:ext cx="71045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Trip hazard</a:t>
            </a:r>
          </a:p>
        </p:txBody>
      </p:sp>
      <p:sp>
        <p:nvSpPr>
          <p:cNvPr id="10" name="TextBox 9"/>
          <p:cNvSpPr txBox="1"/>
          <p:nvPr userDrawn="1"/>
        </p:nvSpPr>
        <p:spPr>
          <a:xfrm>
            <a:off x="7278450" y="4545979"/>
            <a:ext cx="71045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Trip hazard</a:t>
            </a:r>
          </a:p>
        </p:txBody>
      </p:sp>
      <p:sp>
        <p:nvSpPr>
          <p:cNvPr id="11" name="TextBox 10"/>
          <p:cNvSpPr txBox="1"/>
          <p:nvPr userDrawn="1"/>
        </p:nvSpPr>
        <p:spPr>
          <a:xfrm>
            <a:off x="7633676" y="5069876"/>
            <a:ext cx="71045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Trip hazard</a:t>
            </a:r>
          </a:p>
        </p:txBody>
      </p:sp>
      <p:sp>
        <p:nvSpPr>
          <p:cNvPr id="12" name="TextBox 11"/>
          <p:cNvSpPr txBox="1"/>
          <p:nvPr userDrawn="1"/>
        </p:nvSpPr>
        <p:spPr>
          <a:xfrm>
            <a:off x="4081478" y="4057223"/>
            <a:ext cx="1728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Not wearing PPE – Eye protection</a:t>
            </a:r>
          </a:p>
        </p:txBody>
      </p:sp>
      <p:sp>
        <p:nvSpPr>
          <p:cNvPr id="13" name="TextBox 12"/>
          <p:cNvSpPr txBox="1"/>
          <p:nvPr userDrawn="1"/>
        </p:nvSpPr>
        <p:spPr>
          <a:xfrm>
            <a:off x="5402487" y="5137996"/>
            <a:ext cx="1728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Not wearing PPE – Eye protection</a:t>
            </a:r>
          </a:p>
        </p:txBody>
      </p:sp>
      <p:sp>
        <p:nvSpPr>
          <p:cNvPr id="14" name="TextBox 13"/>
          <p:cNvSpPr txBox="1"/>
          <p:nvPr userDrawn="1"/>
        </p:nvSpPr>
        <p:spPr>
          <a:xfrm>
            <a:off x="2667537" y="5229668"/>
            <a:ext cx="1512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in a confined space</a:t>
            </a:r>
          </a:p>
        </p:txBody>
      </p:sp>
      <p:sp>
        <p:nvSpPr>
          <p:cNvPr id="15" name="TextBox 14"/>
          <p:cNvSpPr txBox="1"/>
          <p:nvPr userDrawn="1"/>
        </p:nvSpPr>
        <p:spPr>
          <a:xfrm>
            <a:off x="5045260" y="2711200"/>
            <a:ext cx="1528436"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Incorrect use of a ladder</a:t>
            </a:r>
          </a:p>
        </p:txBody>
      </p:sp>
      <p:sp>
        <p:nvSpPr>
          <p:cNvPr id="16" name="TextBox 15"/>
          <p:cNvSpPr txBox="1"/>
          <p:nvPr userDrawn="1"/>
        </p:nvSpPr>
        <p:spPr>
          <a:xfrm>
            <a:off x="4653807" y="3779473"/>
            <a:ext cx="1728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Using an unguarded power tool</a:t>
            </a:r>
          </a:p>
        </p:txBody>
      </p:sp>
      <p:sp>
        <p:nvSpPr>
          <p:cNvPr id="17" name="TextBox 16"/>
          <p:cNvSpPr txBox="1"/>
          <p:nvPr userDrawn="1"/>
        </p:nvSpPr>
        <p:spPr>
          <a:xfrm>
            <a:off x="453681" y="1813892"/>
            <a:ext cx="1728000" cy="5078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at heights</a:t>
            </a:r>
          </a:p>
          <a:p>
            <a:r>
              <a:rPr lang="en-AU" sz="900" dirty="0">
                <a:solidFill>
                  <a:schemeClr val="bg1"/>
                </a:solidFill>
              </a:rPr>
              <a:t>Not wearing a safety harness /</a:t>
            </a:r>
            <a:br>
              <a:rPr lang="en-AU" sz="900" dirty="0">
                <a:solidFill>
                  <a:schemeClr val="bg1"/>
                </a:solidFill>
              </a:rPr>
            </a:br>
            <a:r>
              <a:rPr lang="en-AU" sz="900" dirty="0">
                <a:solidFill>
                  <a:schemeClr val="bg1"/>
                </a:solidFill>
              </a:rPr>
              <a:t>no or inadequate fall protection</a:t>
            </a:r>
          </a:p>
        </p:txBody>
      </p:sp>
      <p:sp>
        <p:nvSpPr>
          <p:cNvPr id="18" name="TextBox 17"/>
          <p:cNvSpPr txBox="1"/>
          <p:nvPr userDrawn="1"/>
        </p:nvSpPr>
        <p:spPr>
          <a:xfrm>
            <a:off x="6973097" y="2404125"/>
            <a:ext cx="1728000" cy="5078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at heights</a:t>
            </a:r>
          </a:p>
          <a:p>
            <a:r>
              <a:rPr lang="en-AU" sz="900" dirty="0">
                <a:solidFill>
                  <a:schemeClr val="bg1"/>
                </a:solidFill>
              </a:rPr>
              <a:t>Not wearing a safety harness /</a:t>
            </a:r>
            <a:br>
              <a:rPr lang="en-AU" sz="900" dirty="0">
                <a:solidFill>
                  <a:schemeClr val="bg1"/>
                </a:solidFill>
              </a:rPr>
            </a:br>
            <a:r>
              <a:rPr lang="en-AU" sz="900" dirty="0">
                <a:solidFill>
                  <a:schemeClr val="bg1"/>
                </a:solidFill>
              </a:rPr>
              <a:t>no or inadequate fall protection</a:t>
            </a:r>
          </a:p>
        </p:txBody>
      </p:sp>
      <p:sp>
        <p:nvSpPr>
          <p:cNvPr id="19" name="TextBox 18"/>
          <p:cNvSpPr txBox="1"/>
          <p:nvPr userDrawn="1"/>
        </p:nvSpPr>
        <p:spPr>
          <a:xfrm>
            <a:off x="2779767" y="2432369"/>
            <a:ext cx="1728000" cy="5078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at heights</a:t>
            </a:r>
          </a:p>
          <a:p>
            <a:r>
              <a:rPr lang="en-AU" sz="900" dirty="0">
                <a:solidFill>
                  <a:schemeClr val="bg1"/>
                </a:solidFill>
              </a:rPr>
              <a:t>Not wearing a safety harness /</a:t>
            </a:r>
            <a:br>
              <a:rPr lang="en-AU" sz="900" dirty="0">
                <a:solidFill>
                  <a:schemeClr val="bg1"/>
                </a:solidFill>
              </a:rPr>
            </a:br>
            <a:r>
              <a:rPr lang="en-AU" sz="900" dirty="0">
                <a:solidFill>
                  <a:schemeClr val="bg1"/>
                </a:solidFill>
              </a:rPr>
              <a:t>no or inadequate fall protection</a:t>
            </a:r>
          </a:p>
        </p:txBody>
      </p:sp>
      <p:sp>
        <p:nvSpPr>
          <p:cNvPr id="20" name="TextBox 19"/>
          <p:cNvSpPr txBox="1"/>
          <p:nvPr userDrawn="1"/>
        </p:nvSpPr>
        <p:spPr>
          <a:xfrm>
            <a:off x="359350" y="2734283"/>
            <a:ext cx="1728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too close to power lines</a:t>
            </a:r>
          </a:p>
        </p:txBody>
      </p:sp>
      <p:sp>
        <p:nvSpPr>
          <p:cNvPr id="21" name="TextBox 20"/>
          <p:cNvSpPr txBox="1"/>
          <p:nvPr userDrawn="1"/>
        </p:nvSpPr>
        <p:spPr>
          <a:xfrm>
            <a:off x="8975558" y="726861"/>
            <a:ext cx="2886278" cy="1538883"/>
          </a:xfrm>
          <a:prstGeom prst="rect">
            <a:avLst/>
          </a:prstGeom>
          <a:noFill/>
        </p:spPr>
        <p:txBody>
          <a:bodyPr wrap="square" rtlCol="0">
            <a:spAutoFit/>
          </a:bodyPr>
          <a:lstStyle/>
          <a:p>
            <a:pPr>
              <a:spcAft>
                <a:spcPts val="600"/>
              </a:spcAft>
            </a:pPr>
            <a:r>
              <a:rPr lang="en-AU" sz="1400" dirty="0">
                <a:solidFill>
                  <a:srgbClr val="FF0000"/>
                </a:solidFill>
              </a:rPr>
              <a:t>Instructions for students:</a:t>
            </a:r>
          </a:p>
          <a:p>
            <a:pPr>
              <a:spcAft>
                <a:spcPts val="600"/>
              </a:spcAft>
            </a:pPr>
            <a:r>
              <a:rPr lang="en-AU" sz="1000" dirty="0"/>
              <a:t>The workers on this construction site are not working very safely. </a:t>
            </a:r>
          </a:p>
          <a:p>
            <a:r>
              <a:rPr lang="en-AU" sz="1000" dirty="0"/>
              <a:t>Drag the items below onto the image where you spot a workplace hazard. A person/group of people may be at risk of more than one hazard. At the end of the task you should have placed all items onto the picture.</a:t>
            </a:r>
          </a:p>
        </p:txBody>
      </p:sp>
      <p:sp>
        <p:nvSpPr>
          <p:cNvPr id="22" name="TextBox 21"/>
          <p:cNvSpPr txBox="1"/>
          <p:nvPr userDrawn="1"/>
        </p:nvSpPr>
        <p:spPr>
          <a:xfrm>
            <a:off x="40106" y="23045"/>
            <a:ext cx="10619873" cy="646331"/>
          </a:xfrm>
          <a:prstGeom prst="rect">
            <a:avLst/>
          </a:prstGeom>
          <a:noFill/>
        </p:spPr>
        <p:txBody>
          <a:bodyPr wrap="square" rtlCol="0">
            <a:spAutoFit/>
          </a:bodyPr>
          <a:lstStyle/>
          <a:p>
            <a:r>
              <a:rPr lang="en-AU" sz="3600" b="1" dirty="0"/>
              <a:t>Can you spot all the hazards on this construction site?</a:t>
            </a:r>
          </a:p>
        </p:txBody>
      </p:sp>
      <p:sp>
        <p:nvSpPr>
          <p:cNvPr id="23" name="TextBox 22"/>
          <p:cNvSpPr txBox="1"/>
          <p:nvPr userDrawn="1"/>
        </p:nvSpPr>
        <p:spPr>
          <a:xfrm>
            <a:off x="6116040" y="1158240"/>
            <a:ext cx="93487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Working in heat</a:t>
            </a:r>
          </a:p>
        </p:txBody>
      </p:sp>
      <p:sp>
        <p:nvSpPr>
          <p:cNvPr id="24" name="TextBox 23"/>
          <p:cNvSpPr txBox="1"/>
          <p:nvPr userDrawn="1"/>
        </p:nvSpPr>
        <p:spPr>
          <a:xfrm>
            <a:off x="2781665" y="5529331"/>
            <a:ext cx="1476686"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Not wearing PPE – Hard hat</a:t>
            </a:r>
          </a:p>
        </p:txBody>
      </p:sp>
      <p:sp>
        <p:nvSpPr>
          <p:cNvPr id="25" name="TextBox 24"/>
          <p:cNvSpPr txBox="1"/>
          <p:nvPr userDrawn="1"/>
        </p:nvSpPr>
        <p:spPr>
          <a:xfrm>
            <a:off x="2918851" y="2104483"/>
            <a:ext cx="1476686"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Not wearing PPE – Hard hat</a:t>
            </a:r>
          </a:p>
        </p:txBody>
      </p:sp>
      <p:sp>
        <p:nvSpPr>
          <p:cNvPr id="26" name="TextBox 25"/>
          <p:cNvSpPr txBox="1"/>
          <p:nvPr userDrawn="1"/>
        </p:nvSpPr>
        <p:spPr>
          <a:xfrm>
            <a:off x="4770706" y="2389036"/>
            <a:ext cx="1989323"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Hangout out of an open space to work</a:t>
            </a:r>
          </a:p>
        </p:txBody>
      </p:sp>
      <p:sp>
        <p:nvSpPr>
          <p:cNvPr id="27" name="TextBox 26"/>
          <p:cNvSpPr txBox="1"/>
          <p:nvPr userDrawn="1"/>
        </p:nvSpPr>
        <p:spPr>
          <a:xfrm>
            <a:off x="8975558" y="2479698"/>
            <a:ext cx="2886278" cy="1231106"/>
          </a:xfrm>
          <a:prstGeom prst="rect">
            <a:avLst/>
          </a:prstGeom>
          <a:noFill/>
        </p:spPr>
        <p:txBody>
          <a:bodyPr wrap="square" rtlCol="0">
            <a:spAutoFit/>
          </a:bodyPr>
          <a:lstStyle/>
          <a:p>
            <a:pPr>
              <a:spcAft>
                <a:spcPts val="600"/>
              </a:spcAft>
            </a:pPr>
            <a:r>
              <a:rPr lang="en-AU" sz="1400" dirty="0">
                <a:solidFill>
                  <a:srgbClr val="FF0000"/>
                </a:solidFill>
              </a:rPr>
              <a:t>Instructions for teachers:</a:t>
            </a:r>
          </a:p>
          <a:p>
            <a:pPr>
              <a:spcAft>
                <a:spcPts val="600"/>
              </a:spcAft>
            </a:pPr>
            <a:r>
              <a:rPr lang="en-AU" sz="1000" dirty="0"/>
              <a:t>Once your students have completed this activity, talk to them about the reasons they came up with the answers they did.</a:t>
            </a:r>
          </a:p>
          <a:p>
            <a:pPr>
              <a:spcAft>
                <a:spcPts val="600"/>
              </a:spcAft>
            </a:pPr>
            <a:r>
              <a:rPr lang="en-AU" sz="1000" dirty="0"/>
              <a:t>We have included some notes on the next page to help with the discussion.</a:t>
            </a:r>
          </a:p>
        </p:txBody>
      </p:sp>
      <p:sp>
        <p:nvSpPr>
          <p:cNvPr id="29" name="TextBox 28"/>
          <p:cNvSpPr txBox="1"/>
          <p:nvPr userDrawn="1"/>
        </p:nvSpPr>
        <p:spPr>
          <a:xfrm>
            <a:off x="7738712" y="1543248"/>
            <a:ext cx="864339"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Fragile roofing</a:t>
            </a:r>
          </a:p>
        </p:txBody>
      </p:sp>
      <p:sp>
        <p:nvSpPr>
          <p:cNvPr id="30" name="Rectangle 29"/>
          <p:cNvSpPr/>
          <p:nvPr userDrawn="1"/>
        </p:nvSpPr>
        <p:spPr>
          <a:xfrm>
            <a:off x="8238" y="6643154"/>
            <a:ext cx="11808000" cy="216000"/>
          </a:xfrm>
          <a:prstGeom prst="rect">
            <a:avLst/>
          </a:prstGeom>
          <a:solidFill>
            <a:srgbClr val="1D428A"/>
          </a:solidFill>
          <a:ln>
            <a:solidFill>
              <a:srgbClr val="1D4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413" y="5971725"/>
            <a:ext cx="774000" cy="892842"/>
          </a:xfrm>
          <a:prstGeom prst="rect">
            <a:avLst/>
          </a:prstGeom>
        </p:spPr>
      </p:pic>
      <p:sp>
        <p:nvSpPr>
          <p:cNvPr id="33" name="TextBox 32"/>
          <p:cNvSpPr txBox="1"/>
          <p:nvPr userDrawn="1"/>
        </p:nvSpPr>
        <p:spPr>
          <a:xfrm>
            <a:off x="6310699" y="6615830"/>
            <a:ext cx="2390398" cy="230832"/>
          </a:xfrm>
          <a:prstGeom prst="rect">
            <a:avLst/>
          </a:prstGeom>
          <a:noFill/>
        </p:spPr>
        <p:txBody>
          <a:bodyPr wrap="none" rtlCol="0">
            <a:spAutoFit/>
          </a:bodyPr>
          <a:lstStyle/>
          <a:p>
            <a:r>
              <a:rPr lang="en-AU" sz="900" dirty="0">
                <a:solidFill>
                  <a:schemeClr val="bg1"/>
                </a:solidFill>
              </a:rPr>
              <a:t>Image and concept courtesy of Safe Work NSW</a:t>
            </a:r>
          </a:p>
        </p:txBody>
      </p:sp>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3085" y="6112616"/>
            <a:ext cx="1889957" cy="406252"/>
          </a:xfrm>
          <a:prstGeom prst="rect">
            <a:avLst/>
          </a:prstGeom>
        </p:spPr>
      </p:pic>
      <p:sp>
        <p:nvSpPr>
          <p:cNvPr id="32" name="TextBox 31"/>
          <p:cNvSpPr txBox="1"/>
          <p:nvPr userDrawn="1"/>
        </p:nvSpPr>
        <p:spPr>
          <a:xfrm>
            <a:off x="5138047" y="4326328"/>
            <a:ext cx="1955985"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Not wearing PPE – Hearing protection</a:t>
            </a:r>
          </a:p>
        </p:txBody>
      </p:sp>
    </p:spTree>
    <p:extLst>
      <p:ext uri="{BB962C8B-B14F-4D97-AF65-F5344CB8AC3E}">
        <p14:creationId xmlns:p14="http://schemas.microsoft.com/office/powerpoint/2010/main" val="350324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352405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32353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33519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6975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9AC504E-75D5-4C9C-854F-06F913E960DD}" type="datetimeFigureOut">
              <a:rPr lang="en-AU" smtClean="0"/>
              <a:t>28/04/2022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258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9AC504E-75D5-4C9C-854F-06F913E960DD}" type="datetimeFigureOut">
              <a:rPr lang="en-AU" smtClean="0"/>
              <a:t>28/04/2022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410075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Rectangle 5"/>
          <p:cNvSpPr/>
          <p:nvPr userDrawn="1"/>
        </p:nvSpPr>
        <p:spPr>
          <a:xfrm>
            <a:off x="8238" y="6635133"/>
            <a:ext cx="11808000" cy="216000"/>
          </a:xfrm>
          <a:prstGeom prst="rect">
            <a:avLst/>
          </a:prstGeom>
          <a:solidFill>
            <a:srgbClr val="1D428A"/>
          </a:solidFill>
          <a:ln>
            <a:solidFill>
              <a:srgbClr val="1D4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413" y="5963704"/>
            <a:ext cx="774000" cy="892842"/>
          </a:xfrm>
          <a:prstGeom prst="rect">
            <a:avLst/>
          </a:prstGeom>
        </p:spPr>
      </p:pic>
    </p:spTree>
    <p:extLst>
      <p:ext uri="{BB962C8B-B14F-4D97-AF65-F5344CB8AC3E}">
        <p14:creationId xmlns:p14="http://schemas.microsoft.com/office/powerpoint/2010/main" val="35092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C504E-75D5-4C9C-854F-06F913E960DD}" type="datetimeFigureOut">
              <a:rPr lang="en-AU" smtClean="0"/>
              <a:t>28/04/2022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60335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AC504E-75D5-4C9C-854F-06F913E960DD}" type="datetimeFigureOut">
              <a:rPr lang="en-AU" smtClean="0"/>
              <a:t>28/04/2022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4861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AC504E-75D5-4C9C-854F-06F913E960DD}" type="datetimeFigureOut">
              <a:rPr lang="en-AU" smtClean="0"/>
              <a:t>28/04/2022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352281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C504E-75D5-4C9C-854F-06F913E960DD}" type="datetimeFigureOut">
              <a:rPr lang="en-AU" smtClean="0"/>
              <a:t>28/04/2022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373B8-51B4-4CBF-90E1-24BBD11A4054}" type="slidenum">
              <a:rPr lang="en-AU" smtClean="0"/>
              <a:t>‹#›</a:t>
            </a:fld>
            <a:endParaRPr lang="en-AU"/>
          </a:p>
        </p:txBody>
      </p:sp>
    </p:spTree>
    <p:extLst>
      <p:ext uri="{BB962C8B-B14F-4D97-AF65-F5344CB8AC3E}">
        <p14:creationId xmlns:p14="http://schemas.microsoft.com/office/powerpoint/2010/main" val="354227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31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Notes for teachers</a:t>
            </a:r>
          </a:p>
        </p:txBody>
      </p:sp>
      <p:sp>
        <p:nvSpPr>
          <p:cNvPr id="3" name="TextBox 2"/>
          <p:cNvSpPr txBox="1"/>
          <p:nvPr/>
        </p:nvSpPr>
        <p:spPr>
          <a:xfrm>
            <a:off x="838200" y="1690688"/>
            <a:ext cx="10676021" cy="4170372"/>
          </a:xfrm>
          <a:prstGeom prst="rect">
            <a:avLst/>
          </a:prstGeom>
          <a:noFill/>
        </p:spPr>
        <p:txBody>
          <a:bodyPr wrap="square" rtlCol="0">
            <a:spAutoFit/>
          </a:bodyPr>
          <a:lstStyle/>
          <a:p>
            <a:pPr>
              <a:spcAft>
                <a:spcPts val="600"/>
              </a:spcAft>
            </a:pPr>
            <a:r>
              <a:rPr lang="en-AU" sz="1000" b="1" dirty="0"/>
              <a:t>Working at heights</a:t>
            </a:r>
            <a:r>
              <a:rPr lang="en-AU" sz="1000" dirty="0"/>
              <a:t> – Whenever a person is working at heights (above 3m) they need to have either a harness secured to a solid platform or adequate fall protection. Anyone working in a elevating work platform, such as a cherry picker, must wear a harness that is attached to a secure place on the platform.</a:t>
            </a:r>
          </a:p>
          <a:p>
            <a:pPr>
              <a:spcAft>
                <a:spcPts val="600"/>
              </a:spcAft>
            </a:pPr>
            <a:r>
              <a:rPr lang="en-AU" sz="1000" b="1" dirty="0"/>
              <a:t>Hanging out of a window (working at heights) </a:t>
            </a:r>
            <a:r>
              <a:rPr lang="en-AU" sz="1000" dirty="0"/>
              <a:t>– This is unacceptable under any circumstances. Any work at heights must include adequate fall protection (see above). The best work practice in the case depicted in this image would be to use an elevating work platform, such as a cherry picker, to complete the task.</a:t>
            </a:r>
          </a:p>
          <a:p>
            <a:pPr>
              <a:spcAft>
                <a:spcPts val="600"/>
              </a:spcAft>
            </a:pPr>
            <a:r>
              <a:rPr lang="en-AU" sz="1000" b="1" dirty="0"/>
              <a:t>Slip, trip and falls at level hazards</a:t>
            </a:r>
            <a:r>
              <a:rPr lang="en-AU" sz="1000" dirty="0"/>
              <a:t> – Generally created by objects or liquid left in a common walk space such as doorways and corridors or work areas. Liquid spills need to be cleaned up immediately. Objects should be moved away from walk spaces. Common trip hazards on a construction site include tools, bricks and wood planks/cut-offs.</a:t>
            </a:r>
          </a:p>
          <a:p>
            <a:pPr>
              <a:spcAft>
                <a:spcPts val="600"/>
              </a:spcAft>
            </a:pPr>
            <a:r>
              <a:rPr lang="en-AU" sz="1000" b="1" dirty="0"/>
              <a:t>PPE (personal protective equipment)</a:t>
            </a:r>
            <a:r>
              <a:rPr lang="en-AU" sz="1000" dirty="0"/>
              <a:t> – PPE differs depending on the task. Anyone on a construction site should wear a hard hat. Eye/face protection needs to be worn when working with power tools that create sparks or debris. Training may be required to ensure correct fitment of PPE. Construction sites will often have information boards at the entry to the site indicating the sites mandatory PPE requirements, as indicated by the dark blue diagrams. </a:t>
            </a:r>
          </a:p>
          <a:p>
            <a:pPr>
              <a:spcAft>
                <a:spcPts val="600"/>
              </a:spcAft>
            </a:pPr>
            <a:r>
              <a:rPr lang="en-AU" sz="1000" b="1" dirty="0"/>
              <a:t>Power tool guarding</a:t>
            </a:r>
            <a:r>
              <a:rPr lang="en-AU" sz="1000" dirty="0"/>
              <a:t> – Some power tools such as circular saws must have guarding fitted to avoid accidental slips that can result in amputations. Guarding also helps to reduce debris flying into the face and eyes.</a:t>
            </a:r>
          </a:p>
          <a:p>
            <a:pPr>
              <a:spcAft>
                <a:spcPts val="600"/>
              </a:spcAft>
            </a:pPr>
            <a:r>
              <a:rPr lang="en-AU" sz="1000" b="1" dirty="0"/>
              <a:t>Working in heat</a:t>
            </a:r>
            <a:r>
              <a:rPr lang="en-AU" sz="1000" dirty="0"/>
              <a:t> – Anyone working in the heat needs to take care to avoid heat stroke. Workers should drink plenty of water to stay hydrated, wear a hat and take regular breaks out of the sun. Workers should also keep an eye on their workmates to make sure they are not suffering effects of heat stress. </a:t>
            </a:r>
          </a:p>
          <a:p>
            <a:pPr>
              <a:spcAft>
                <a:spcPts val="600"/>
              </a:spcAft>
            </a:pPr>
            <a:r>
              <a:rPr lang="en-AU" sz="1000" b="1" dirty="0"/>
              <a:t>Use of ladders</a:t>
            </a:r>
            <a:r>
              <a:rPr lang="en-AU" sz="1000" dirty="0"/>
              <a:t> – Ladders should only be used for their intended purpose and never be used as a work platform unless they have been specifically designed for that purpose. Ladders must comply with the applicable Australian Standard, and be appropriately rated for the work task, as indicated by the label on the ladder. If working from a ladder, the ladder needs to be secured to prevent it from moving.</a:t>
            </a:r>
          </a:p>
          <a:p>
            <a:pPr>
              <a:spcAft>
                <a:spcPts val="600"/>
              </a:spcAft>
            </a:pPr>
            <a:r>
              <a:rPr lang="en-AU" sz="1000" b="1" dirty="0"/>
              <a:t>Working close to power lines</a:t>
            </a:r>
            <a:r>
              <a:rPr lang="en-AU" sz="1000" dirty="0"/>
              <a:t> – Never work near power lines unless trained to do so. Machinery and tools should be kept well away from power lines to avoid the risk of electric shock or electrocution. Contact SA Power Networks (13 12 61) for further information on working safely near power lines. </a:t>
            </a:r>
          </a:p>
          <a:p>
            <a:pPr>
              <a:spcAft>
                <a:spcPts val="600"/>
              </a:spcAft>
            </a:pPr>
            <a:r>
              <a:rPr lang="en-AU" sz="1000" b="1" dirty="0"/>
              <a:t>Fragile roofing</a:t>
            </a:r>
            <a:r>
              <a:rPr lang="en-AU" sz="1000" dirty="0"/>
              <a:t> – Workers should always check the stability and wear and tear of a roof before walking on it. Any fragile roofing should be identified and appropriate signage installed. There should also be designated walk areas, but if there are no safe walk areas, fall protection such as a harness should be worn and attached to a solid platform. </a:t>
            </a:r>
          </a:p>
          <a:p>
            <a:pPr>
              <a:spcAft>
                <a:spcPts val="600"/>
              </a:spcAft>
            </a:pPr>
            <a:r>
              <a:rPr lang="en-AU" sz="1000" b="1" dirty="0"/>
              <a:t>Confined spaces</a:t>
            </a:r>
            <a:r>
              <a:rPr lang="en-AU" sz="1000" dirty="0"/>
              <a:t> – Confined spaces are areas that are not designed as a work area and have limited work space. Confined spaces can include drains, vats, wells, storage tanks and chimneys. Workers must be properly trained before being permitted to work in a confined space and a confined space entry permit must be issued. Risks in a confined space might be loss of consciousness, impairment, injury or death due to the effects of airborne contaminants such as gases or lack of oxygen. </a:t>
            </a:r>
          </a:p>
        </p:txBody>
      </p:sp>
    </p:spTree>
    <p:extLst>
      <p:ext uri="{BB962C8B-B14F-4D97-AF65-F5344CB8AC3E}">
        <p14:creationId xmlns:p14="http://schemas.microsoft.com/office/powerpoint/2010/main" val="3577836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662</Words>
  <Application>Microsoft Office PowerPoint</Application>
  <PresentationFormat>Widescreen</PresentationFormat>
  <Paragraphs>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Notes for teachers</vt:lpstr>
    </vt:vector>
  </TitlesOfParts>
  <Company>SA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site - Hazard identification activity - Teacher's aid</dc:title>
  <dc:creator>Hansen, Kim (DTF)</dc:creator>
  <cp:lastModifiedBy>Hansen, Kim (DTF)</cp:lastModifiedBy>
  <cp:revision>37</cp:revision>
  <dcterms:created xsi:type="dcterms:W3CDTF">2021-02-04T02:56:40Z</dcterms:created>
  <dcterms:modified xsi:type="dcterms:W3CDTF">2022-04-28T05:14:50Z</dcterms:modified>
</cp:coreProperties>
</file>